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495" r:id="rId3"/>
    <p:sldId id="496" r:id="rId4"/>
    <p:sldId id="489" r:id="rId5"/>
    <p:sldId id="487" r:id="rId6"/>
    <p:sldId id="488" r:id="rId7"/>
    <p:sldId id="490" r:id="rId8"/>
    <p:sldId id="491" r:id="rId9"/>
    <p:sldId id="492" r:id="rId10"/>
    <p:sldId id="493" r:id="rId11"/>
    <p:sldId id="494" r:id="rId12"/>
    <p:sldId id="283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Condensed" panose="020F050202020403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  <p15:guide id="5" orient="horz" pos="1025">
          <p15:clr>
            <a:srgbClr val="9AA0A6"/>
          </p15:clr>
        </p15:guide>
        <p15:guide id="6" orient="horz" pos="2211">
          <p15:clr>
            <a:srgbClr val="9AA0A6"/>
          </p15:clr>
        </p15:guide>
        <p15:guide id="7" pos="340">
          <p15:clr>
            <a:srgbClr val="9AA0A6"/>
          </p15:clr>
        </p15:guide>
        <p15:guide id="8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0CEFE-35B1-4710-8CEC-37E780A16904}">
  <a:tblStyle styleId="{9360CEFE-35B1-4710-8CEC-37E780A16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39"/>
    <p:restoredTop sz="94839"/>
  </p:normalViewPr>
  <p:slideViewPr>
    <p:cSldViewPr snapToGrid="0">
      <p:cViewPr varScale="1">
        <p:scale>
          <a:sx n="194" d="100"/>
          <a:sy n="194" d="100"/>
        </p:scale>
        <p:origin x="808" y="176"/>
      </p:cViewPr>
      <p:guideLst>
        <p:guide orient="horz" pos="1620"/>
        <p:guide pos="2828"/>
        <p:guide orient="horz" pos="429"/>
        <p:guide orient="horz" pos="2811"/>
        <p:guide orient="horz" pos="1025"/>
        <p:guide orient="horz" pos="2211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Calendário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5"/>
          <p:cNvGraphicFramePr/>
          <p:nvPr/>
        </p:nvGraphicFramePr>
        <p:xfrm>
          <a:off x="927950" y="15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0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01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06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2" type="title">
  <p:cSld name="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l="9164" r="9156"/>
          <a:stretch/>
        </p:blipFill>
        <p:spPr>
          <a:xfrm>
            <a:off x="5146750" y="1184600"/>
            <a:ext cx="399725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1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29835" r="29835"/>
          <a:stretch/>
        </p:blipFill>
        <p:spPr>
          <a:xfrm>
            <a:off x="5146750" y="1184600"/>
            <a:ext cx="19736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l="29827" r="29831"/>
          <a:stretch/>
        </p:blipFill>
        <p:spPr>
          <a:xfrm>
            <a:off x="7170362" y="1184600"/>
            <a:ext cx="1973636" cy="32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871125" y="4533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resentação de Equipe" type="twoColTx">
  <p:cSld name="TITLE_AND_TWO_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4561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0075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5590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1104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4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9876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13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278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8817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145612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300755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455897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11040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2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908925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em branco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1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27950" y="483425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de Seção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10975" y="2768800"/>
            <a:ext cx="4215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865875" y="3853600"/>
            <a:ext cx="42153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1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6" y="1269426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800"/>
              <a:buFont typeface="Verdana"/>
              <a:buNone/>
              <a:defRPr sz="2800">
                <a:solidFill>
                  <a:srgbClr val="E7E7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2">
  <p:cSld name="CUSTOM_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6" y="152300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2800"/>
              <a:buFont typeface="Verdana"/>
              <a:buNone/>
              <a:defRPr sz="2800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Índic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466225" y="542350"/>
            <a:ext cx="4024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2"/>
          </p:nvPr>
        </p:nvSpPr>
        <p:spPr>
          <a:xfrm>
            <a:off x="16937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15700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3"/>
          </p:nvPr>
        </p:nvSpPr>
        <p:spPr>
          <a:xfrm>
            <a:off x="49764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4"/>
          </p:nvPr>
        </p:nvSpPr>
        <p:spPr>
          <a:xfrm>
            <a:off x="48527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5"/>
          </p:nvPr>
        </p:nvSpPr>
        <p:spPr>
          <a:xfrm>
            <a:off x="16937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6"/>
          </p:nvPr>
        </p:nvSpPr>
        <p:spPr>
          <a:xfrm>
            <a:off x="15700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7"/>
          </p:nvPr>
        </p:nvSpPr>
        <p:spPr>
          <a:xfrm>
            <a:off x="49764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8"/>
          </p:nvPr>
        </p:nvSpPr>
        <p:spPr>
          <a:xfrm>
            <a:off x="48527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3881116" y="1170128"/>
            <a:ext cx="3974381" cy="3363726"/>
            <a:chOff x="3553042" y="1657806"/>
            <a:chExt cx="3461100" cy="2671532"/>
          </a:xfrm>
        </p:grpSpPr>
        <p:sp>
          <p:nvSpPr>
            <p:cNvPr id="79" name="Google Shape;79;p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6" descr="QuickTip.jpg"/>
          <p:cNvPicPr preferRelativeResize="0"/>
          <p:nvPr/>
        </p:nvPicPr>
        <p:blipFill rotWithShape="1">
          <a:blip r:embed="rId2">
            <a:alphaModFix/>
          </a:blip>
          <a:srcRect t="7264" b="7264"/>
          <a:stretch/>
        </p:blipFill>
        <p:spPr>
          <a:xfrm>
            <a:off x="3941958" y="1241992"/>
            <a:ext cx="3852600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 flipH="1">
            <a:off x="3941943" y="1243313"/>
            <a:ext cx="3852600" cy="2403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7271507" y="2539228"/>
            <a:ext cx="1288393" cy="2100179"/>
            <a:chOff x="6505573" y="2745170"/>
            <a:chExt cx="1122000" cy="1668000"/>
          </a:xfrm>
        </p:grpSpPr>
        <p:sp>
          <p:nvSpPr>
            <p:cNvPr id="90" name="Google Shape;90;p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6"/>
          <p:cNvSpPr/>
          <p:nvPr/>
        </p:nvSpPr>
        <p:spPr>
          <a:xfrm flipH="1">
            <a:off x="7271046" y="2632557"/>
            <a:ext cx="1288200" cy="1838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6822883" y="3333119"/>
            <a:ext cx="654875" cy="1429375"/>
            <a:chOff x="9543736" y="4486132"/>
            <a:chExt cx="570300" cy="1135235"/>
          </a:xfrm>
        </p:grpSpPr>
        <p:sp>
          <p:nvSpPr>
            <p:cNvPr id="96" name="Google Shape;96;p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6822447" y="3361687"/>
            <a:ext cx="654600" cy="119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093781" y="620660"/>
            <a:ext cx="1963401" cy="1156143"/>
            <a:chOff x="6884050" y="1716000"/>
            <a:chExt cx="2259900" cy="1103400"/>
          </a:xfrm>
        </p:grpSpPr>
        <p:sp>
          <p:nvSpPr>
            <p:cNvPr id="102" name="Google Shape;102;p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36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7354775" y="1840350"/>
              <a:ext cx="1620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DICA RÁPIDA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D9F0FF"/>
                  </a:solidFill>
                  <a:latin typeface="Verdana"/>
                  <a:ea typeface="Verdana"/>
                  <a:cs typeface="Verdana"/>
                  <a:sym typeface="Verdana"/>
                </a:rPr>
                <a:t>Clique com o botão direito em uma foto e use "Substituir imagem" para inserir seu arquivo.</a:t>
              </a:r>
              <a:br>
                <a:rPr lang="pt-BR" sz="700">
                  <a:solidFill>
                    <a:srgbClr val="D9F0FF"/>
                  </a:solidFill>
                </a:rPr>
              </a:b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4" name="Google Shape;10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25215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6275" y="3033338"/>
            <a:ext cx="504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716275" y="4003350"/>
            <a:ext cx="4338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716275" y="4425325"/>
            <a:ext cx="310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2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2733460" y="1326810"/>
            <a:ext cx="3461100" cy="2671532"/>
            <a:chOff x="3553042" y="1657806"/>
            <a:chExt cx="3461100" cy="2671532"/>
          </a:xfrm>
        </p:grpSpPr>
        <p:sp>
          <p:nvSpPr>
            <p:cNvPr id="112" name="Google Shape;112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flipH="1">
            <a:off x="2786586" y="13850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85150" y="538925"/>
            <a:ext cx="28971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384625" y="827825"/>
            <a:ext cx="22701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Objetivos Gerais_OKR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8"/>
          <p:cNvCxnSpPr/>
          <p:nvPr/>
        </p:nvCxnSpPr>
        <p:spPr>
          <a:xfrm rot="10800000">
            <a:off x="2642038" y="2888808"/>
            <a:ext cx="633600" cy="0"/>
          </a:xfrm>
          <a:prstGeom prst="straightConnector1">
            <a:avLst/>
          </a:prstGeom>
          <a:noFill/>
          <a:ln w="9525" cap="flat" cmpd="sng">
            <a:solidFill>
              <a:srgbClr val="0FA36B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7" name="Google Shape;127;p8"/>
          <p:cNvCxnSpPr/>
          <p:nvPr/>
        </p:nvCxnSpPr>
        <p:spPr>
          <a:xfrm>
            <a:off x="5209838" y="19460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41197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8"/>
          <p:cNvCxnSpPr/>
          <p:nvPr/>
        </p:nvCxnSpPr>
        <p:spPr>
          <a:xfrm>
            <a:off x="5209838" y="38891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06DFB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29" name="Google Shape;129;p8"/>
          <p:cNvGrpSpPr/>
          <p:nvPr/>
        </p:nvGrpSpPr>
        <p:grpSpPr>
          <a:xfrm>
            <a:off x="2662213" y="969321"/>
            <a:ext cx="3814835" cy="3790597"/>
            <a:chOff x="2662213" y="676344"/>
            <a:chExt cx="3814835" cy="3790597"/>
          </a:xfrm>
        </p:grpSpPr>
        <p:sp>
          <p:nvSpPr>
            <p:cNvPr id="130" name="Google Shape;130;p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411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6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0FA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4" name="Google Shape;134;p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FA36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FA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7" name="Google Shape;137;p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41197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411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40" name="Google Shape;140;p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6DF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6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 idx="2"/>
          </p:nvPr>
        </p:nvSpPr>
        <p:spPr>
          <a:xfrm>
            <a:off x="1113275" y="248346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900"/>
              <a:buFont typeface="Verdana"/>
              <a:buNone/>
              <a:defRPr sz="900" b="1">
                <a:solidFill>
                  <a:srgbClr val="0FA36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189375" y="308291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 idx="3"/>
          </p:nvPr>
        </p:nvSpPr>
        <p:spPr>
          <a:xfrm>
            <a:off x="6727175" y="163662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900"/>
              <a:buFont typeface="Verdana"/>
              <a:buNone/>
              <a:defRPr sz="900" b="1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4"/>
          </p:nvPr>
        </p:nvSpPr>
        <p:spPr>
          <a:xfrm>
            <a:off x="6803275" y="223607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 idx="5"/>
          </p:nvPr>
        </p:nvSpPr>
        <p:spPr>
          <a:xfrm>
            <a:off x="6746350" y="358707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DFB"/>
              </a:buClr>
              <a:buSzPts val="900"/>
              <a:buFont typeface="Verdana"/>
              <a:buNone/>
              <a:defRPr sz="900" b="1">
                <a:solidFill>
                  <a:srgbClr val="006D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6"/>
          </p:nvPr>
        </p:nvSpPr>
        <p:spPr>
          <a:xfrm>
            <a:off x="6822450" y="418652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genda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3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6" y="14289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C18C"/>
              </a:buClr>
              <a:buSzPts val="2800"/>
              <a:buFont typeface="Verdana"/>
              <a:buNone/>
              <a:defRPr sz="2800">
                <a:solidFill>
                  <a:srgbClr val="2FC1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lhamento do OKR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1"/>
          <p:cNvGraphicFramePr/>
          <p:nvPr/>
        </p:nvGraphicFramePr>
        <p:xfrm>
          <a:off x="194038" y="1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39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Detalhamento do OKR 01</a:t>
                      </a:r>
                      <a:endParaRPr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15% </a:t>
                      </a:r>
                      <a:endParaRPr b="1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5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Contexto</a:t>
                      </a:r>
                      <a:endParaRPr sz="1200" b="1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25"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 o que é esse KR com clareza, didatismo e de forma breve.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 que não é esse OKR?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deixe que as pessoas se confundam!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 alocar tempo, recursos e esforços aqui?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Lembre de ser breve e explicar com didatismo!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Como iremos mensurar?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 outras palavras,  iremos definir o sucesso com base no quê?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Riscos e preocupações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Sempre bom prevenir e alinhar expectativas. 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esconda suas preocupações, transparência é essencial para deixar o time todo na mesma página!  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194050" y="34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9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6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quê precisamos fazer nos próximos 30 dias?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endParaRPr sz="1000" b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Recursos ou ajuda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KPIs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2"/>
          <p:cNvGraphicFramePr/>
          <p:nvPr/>
        </p:nvGraphicFramePr>
        <p:xfrm>
          <a:off x="209019" y="21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24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/ racional do indicador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 4Q-20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Acomp.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de HPs com rotina de relacionamento acontecendo, de acordo com os tipos de parceria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relacionamento (todos as empresas parceiras)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Relacionamento Empresas Parceiras e Estudantes Trybe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Qte. de Interações (de acordo com critérios Trybe) entre HPs e Estudantes Trybe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HPs (candidatos)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candidatos entrevistados (Para HP Premium e empresas que entrevistaram estudantes)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(Momentos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CSAT Momentos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(Dias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NPS dias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(Conteúdos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os conteúdos de preparação para processos seletivos (através de forms acompanhamento mensal)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scrição dos Objetivo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13"/>
          <p:cNvGraphicFramePr/>
          <p:nvPr/>
        </p:nvGraphicFramePr>
        <p:xfrm>
          <a:off x="952500" y="11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C18C"/>
                        </a:buClr>
                        <a:buSzPts val="900"/>
                        <a:buFont typeface="Verdana"/>
                        <a:buAutoNum type="arabicPeriod"/>
                      </a:pPr>
                      <a:r>
                        <a:rPr lang="pt-BR" sz="900" b="1">
                          <a:solidFill>
                            <a:srgbClr val="2FC18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REMOVER GARGALOS PARA ESCALA EM 2021</a:t>
                      </a:r>
                      <a:endParaRPr sz="1300">
                        <a:solidFill>
                          <a:srgbClr val="2FC18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Implementar desdobramentos e acionáveis do estudo de branding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Operar turmas com qualidade de ensino [tamanho, conteúdo e estudantes off-track]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Escalar e formar times student facing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Evoluir oferta de vagas via HPP 2.0 [MVP] e o ambiente de matchmaking de empregos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DFB"/>
                        </a:buClr>
                        <a:buSzPts val="900"/>
                        <a:buFont typeface="Verdana"/>
                        <a:buAutoNum type="arabicPeriod" startAt="2"/>
                      </a:pPr>
                      <a:r>
                        <a:rPr lang="pt-BR" sz="900" b="1">
                          <a:solidFill>
                            <a:srgbClr val="006DFB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ESTRUTURAR PILARES FINANCEIROS DE 2021</a:t>
                      </a:r>
                      <a:endParaRPr sz="1300">
                        <a:solidFill>
                          <a:srgbClr val="006DFB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das T1 e T2 e 50% da T3 empregadas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SCD apta a operar 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FDIC captado [R$50M a IPCA +6% a.a., considerando 30-40% de subordinação da Trybe]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 capaz de auferir renda e cobrar as pessoas estudantes via SCD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197F"/>
                        </a:buClr>
                        <a:buSzPts val="900"/>
                        <a:buFont typeface="Verdana"/>
                        <a:buAutoNum type="arabicPeriod" startAt="3"/>
                      </a:pPr>
                      <a:r>
                        <a:rPr lang="pt-BR" sz="900" b="1">
                          <a:solidFill>
                            <a:srgbClr val="41197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CUIDAR DO NOSSO COLETIVO, REFORÇANDO NOSSA CULTURA</a:t>
                      </a:r>
                      <a:endParaRPr sz="1300">
                        <a:solidFill>
                          <a:srgbClr val="41197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saúde mental das pessoas estudantes e do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aspirações de diversidade, inclusão e impacto, tanto para pessoas estudantes, quanto para 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E-NPS &gt; 90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3"/>
          <p:cNvSpPr/>
          <p:nvPr/>
        </p:nvSpPr>
        <p:spPr>
          <a:xfrm>
            <a:off x="0" y="1253025"/>
            <a:ext cx="1065900" cy="173400"/>
          </a:xfrm>
          <a:prstGeom prst="rect">
            <a:avLst/>
          </a:prstGeom>
          <a:solidFill>
            <a:srgbClr val="2FC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0" y="2485050"/>
            <a:ext cx="1065900" cy="1734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0" y="3717075"/>
            <a:ext cx="1065900" cy="1734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080350" y="287276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school/betryb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nstagram.com/betryb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betrybe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twitter.com/betrybe" TargetMode="External"/><Relationship Id="rId4" Type="http://schemas.openxmlformats.org/officeDocument/2006/relationships/hyperlink" Target="https://www.betrybe.com" TargetMode="External"/><Relationship Id="rId9" Type="http://schemas.openxmlformats.org/officeDocument/2006/relationships/hyperlink" Target="https://www.youtube.com/channel/UCZeN5eLUwiIyMaQjKR_ydVg?sub_confirmation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7" y="883638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412949" y="2998301"/>
            <a:ext cx="6332248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Conteúdo </a:t>
            </a:r>
          </a:p>
          <a:p>
            <a:r>
              <a:rPr lang="pt-BR" sz="2400" b="1" i="1" dirty="0">
                <a:solidFill>
                  <a:schemeClr val="bg1"/>
                </a:solidFill>
              </a:rPr>
              <a:t>Programação Orientada a Objetos</a:t>
            </a:r>
            <a:endParaRPr lang="pt-BR" sz="4400" b="1" i="1" dirty="0">
              <a:solidFill>
                <a:schemeClr val="bg1"/>
              </a:solidFill>
            </a:endParaRP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1800" b="1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Cristiano Benites</a:t>
            </a:r>
            <a:endParaRPr lang="pt-BR" sz="1200" b="1" i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309550" y="4706901"/>
            <a:ext cx="32526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Setembro 2021</a:t>
            </a:r>
            <a:endParaRPr sz="12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25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895030" y="113530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585853" y="142160"/>
            <a:ext cx="228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0C5326"/>
                </a:solidFill>
              </a:rPr>
              <a:t>Strategy</a:t>
            </a:r>
            <a:endParaRPr lang="pt-BR" sz="3200" b="1" dirty="0">
              <a:solidFill>
                <a:srgbClr val="0C5326"/>
              </a:solidFill>
            </a:endParaRPr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2267E52A-09CD-5B4F-BF12-EC38B9C4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6" y="1402953"/>
            <a:ext cx="2044700" cy="2133600"/>
          </a:xfrm>
          <a:prstGeom prst="rect">
            <a:avLst/>
          </a:prstGeom>
        </p:spPr>
      </p:pic>
      <p:pic>
        <p:nvPicPr>
          <p:cNvPr id="3074" name="Picture 2" descr="240 melhor ideia de Cinema de animação em 2021 | cinema de animação,  animação, cinema">
            <a:extLst>
              <a:ext uri="{FF2B5EF4-FFF2-40B4-BE49-F238E27FC236}">
                <a16:creationId xmlns:a16="http://schemas.microsoft.com/office/drawing/2014/main" id="{6D89BCA4-2EB5-0C43-B2A5-89381369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74" y="3365759"/>
            <a:ext cx="1628779" cy="16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rro animado on Make a GIF">
            <a:extLst>
              <a:ext uri="{FF2B5EF4-FFF2-40B4-BE49-F238E27FC236}">
                <a16:creationId xmlns:a16="http://schemas.microsoft.com/office/drawing/2014/main" id="{DD18234E-DCD9-054D-838F-5023017A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14" y="254909"/>
            <a:ext cx="1790509" cy="179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s - gif.ovh">
            <a:extLst>
              <a:ext uri="{FF2B5EF4-FFF2-40B4-BE49-F238E27FC236}">
                <a16:creationId xmlns:a16="http://schemas.microsoft.com/office/drawing/2014/main" id="{ACA41C1D-69E3-5346-ADBD-D502EE31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67" y="3583208"/>
            <a:ext cx="3152117" cy="16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0540E5A-DE81-C343-AD4B-95AEB07812B9}"/>
              </a:ext>
            </a:extLst>
          </p:cNvPr>
          <p:cNvCxnSpPr/>
          <p:nvPr/>
        </p:nvCxnSpPr>
        <p:spPr>
          <a:xfrm flipV="1">
            <a:off x="1901163" y="1499879"/>
            <a:ext cx="2486641" cy="1865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0A7B12-868D-3840-B8E5-3FE2E66B5851}"/>
              </a:ext>
            </a:extLst>
          </p:cNvPr>
          <p:cNvCxnSpPr>
            <a:cxnSpLocks/>
          </p:cNvCxnSpPr>
          <p:nvPr/>
        </p:nvCxnSpPr>
        <p:spPr>
          <a:xfrm>
            <a:off x="1925225" y="3003067"/>
            <a:ext cx="2212599" cy="750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4085F93-4BB7-D342-918A-779CC86D49AC}"/>
              </a:ext>
            </a:extLst>
          </p:cNvPr>
          <p:cNvCxnSpPr>
            <a:cxnSpLocks/>
          </p:cNvCxnSpPr>
          <p:nvPr/>
        </p:nvCxnSpPr>
        <p:spPr>
          <a:xfrm>
            <a:off x="2076967" y="2700221"/>
            <a:ext cx="5481634" cy="1028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45D2F8F-3808-7C4E-9889-C9796018A349}"/>
              </a:ext>
            </a:extLst>
          </p:cNvPr>
          <p:cNvCxnSpPr>
            <a:cxnSpLocks/>
          </p:cNvCxnSpPr>
          <p:nvPr/>
        </p:nvCxnSpPr>
        <p:spPr>
          <a:xfrm flipV="1">
            <a:off x="2175205" y="1651031"/>
            <a:ext cx="4758447" cy="701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Walk Cycles on Behance | Walking animation, Character design, Animated  clipart">
            <a:extLst>
              <a:ext uri="{FF2B5EF4-FFF2-40B4-BE49-F238E27FC236}">
                <a16:creationId xmlns:a16="http://schemas.microsoft.com/office/drawing/2014/main" id="{8FFBE9E6-530E-3B4F-A328-CBC6800F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79" y="573415"/>
            <a:ext cx="1786098" cy="22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3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1338944" y="363906"/>
            <a:ext cx="341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Solução ideal...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BEBB23-80EE-0144-AA3D-C5EFBCB6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6" y="1823847"/>
            <a:ext cx="8262492" cy="27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9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12" y="1651612"/>
            <a:ext cx="1789225" cy="10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>
            <a:hlinkClick r:id="rId4"/>
          </p:cNvPr>
          <p:cNvSpPr txBox="1"/>
          <p:nvPr/>
        </p:nvSpPr>
        <p:spPr>
          <a:xfrm>
            <a:off x="3901750" y="3096750"/>
            <a:ext cx="1349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betrybe.com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88" y="3563125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>
            <a:hlinkClick r:id="rId6"/>
          </p:cNvPr>
          <p:cNvSpPr/>
          <p:nvPr/>
        </p:nvSpPr>
        <p:spPr>
          <a:xfrm>
            <a:off x="3776300" y="3561250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2">
            <a:hlinkClick r:id="rId7"/>
          </p:cNvPr>
          <p:cNvSpPr/>
          <p:nvPr/>
        </p:nvSpPr>
        <p:spPr>
          <a:xfrm>
            <a:off x="4103175" y="3561250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2">
            <a:hlinkClick r:id="rId8"/>
          </p:cNvPr>
          <p:cNvSpPr/>
          <p:nvPr/>
        </p:nvSpPr>
        <p:spPr>
          <a:xfrm>
            <a:off x="4447450" y="3572350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2">
            <a:hlinkClick r:id="rId9"/>
          </p:cNvPr>
          <p:cNvSpPr/>
          <p:nvPr/>
        </p:nvSpPr>
        <p:spPr>
          <a:xfrm>
            <a:off x="4782750" y="3578450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2">
            <a:hlinkClick r:id="rId10"/>
          </p:cNvPr>
          <p:cNvSpPr/>
          <p:nvPr/>
        </p:nvSpPr>
        <p:spPr>
          <a:xfrm>
            <a:off x="5101025" y="3561250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434926" y="598636"/>
            <a:ext cx="41981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C5326"/>
                </a:solidFill>
              </a:rPr>
              <a:t>Padrões de projeto</a:t>
            </a:r>
          </a:p>
          <a:p>
            <a:pPr algn="ctr"/>
            <a:endParaRPr lang="pt-BR" sz="4000" b="1" dirty="0">
              <a:solidFill>
                <a:srgbClr val="0C5326"/>
              </a:solidFill>
            </a:endParaRPr>
          </a:p>
          <a:p>
            <a:pPr algn="ctr"/>
            <a:endParaRPr lang="pt-BR" sz="4000" b="1" dirty="0">
              <a:solidFill>
                <a:srgbClr val="0C5326"/>
              </a:solidFill>
            </a:endParaRPr>
          </a:p>
          <a:p>
            <a:pPr algn="ctr"/>
            <a:r>
              <a:rPr lang="pt-BR" sz="4000" b="1" dirty="0">
                <a:solidFill>
                  <a:srgbClr val="0C5326"/>
                </a:solidFill>
              </a:rPr>
              <a:t>Razões de arquitetos e muitos seniores</a:t>
            </a:r>
          </a:p>
          <a:p>
            <a:pPr algn="ctr"/>
            <a:endParaRPr lang="pt-BR" sz="4000" b="1" dirty="0">
              <a:solidFill>
                <a:srgbClr val="0C5326"/>
              </a:solidFill>
            </a:endParaRPr>
          </a:p>
        </p:txBody>
      </p:sp>
      <p:pic>
        <p:nvPicPr>
          <p:cNvPr id="4098" name="Picture 2" descr="Desenvolvimento de sites – CorePage">
            <a:extLst>
              <a:ext uri="{FF2B5EF4-FFF2-40B4-BE49-F238E27FC236}">
                <a16:creationId xmlns:a16="http://schemas.microsoft.com/office/drawing/2014/main" id="{C7825569-830D-0043-A4CB-9822C14C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02" y="598636"/>
            <a:ext cx="4101509" cy="410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9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4427276" y="1148920"/>
            <a:ext cx="4519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Ajuda você perceber os erros que cometeu em um projeto </a:t>
            </a:r>
          </a:p>
          <a:p>
            <a:pPr algn="ctr"/>
            <a:endParaRPr lang="pt-BR" sz="3200" b="1" dirty="0">
              <a:solidFill>
                <a:srgbClr val="0C5326"/>
              </a:solidFill>
            </a:endParaRPr>
          </a:p>
          <a:p>
            <a:pPr algn="ctr"/>
            <a:r>
              <a:rPr lang="pt-BR" sz="3200" b="1" dirty="0">
                <a:solidFill>
                  <a:srgbClr val="0C5326"/>
                </a:solidFill>
              </a:rPr>
              <a:t>e </a:t>
            </a:r>
          </a:p>
          <a:p>
            <a:pPr algn="ctr"/>
            <a:endParaRPr lang="pt-BR" sz="3200" b="1" dirty="0">
              <a:solidFill>
                <a:srgbClr val="0C5326"/>
              </a:solidFill>
            </a:endParaRPr>
          </a:p>
          <a:p>
            <a:pPr algn="ctr"/>
            <a:r>
              <a:rPr lang="pt-BR" sz="3200" b="1" dirty="0">
                <a:solidFill>
                  <a:srgbClr val="0C5326"/>
                </a:solidFill>
              </a:rPr>
              <a:t>assim corrigi-los!!!</a:t>
            </a:r>
          </a:p>
        </p:txBody>
      </p:sp>
      <p:pic>
        <p:nvPicPr>
          <p:cNvPr id="6148" name="Picture 4" descr="Seumadruga GIFs | Tenor">
            <a:extLst>
              <a:ext uri="{FF2B5EF4-FFF2-40B4-BE49-F238E27FC236}">
                <a16:creationId xmlns:a16="http://schemas.microsoft.com/office/drawing/2014/main" id="{1E57AD2D-A1B0-DF42-B3BE-EAC45A1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21" y="1538573"/>
            <a:ext cx="2794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6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5329386" y="165745"/>
            <a:ext cx="31500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u="sng" dirty="0">
                <a:solidFill>
                  <a:srgbClr val="0C5326"/>
                </a:solidFill>
              </a:rPr>
              <a:t>23</a:t>
            </a:r>
            <a:r>
              <a:rPr lang="pt-BR" sz="3200" b="1" dirty="0">
                <a:solidFill>
                  <a:srgbClr val="0C5326"/>
                </a:solidFill>
              </a:rPr>
              <a:t> Padrões de projetos.</a:t>
            </a:r>
          </a:p>
          <a:p>
            <a:pPr algn="ctr"/>
            <a:endParaRPr lang="pt-BR" sz="3200" b="1" dirty="0">
              <a:solidFill>
                <a:srgbClr val="0C5326"/>
              </a:solidFill>
            </a:endParaRPr>
          </a:p>
          <a:p>
            <a:pPr algn="ctr"/>
            <a:r>
              <a:rPr lang="pt-BR" sz="3200" b="1" dirty="0">
                <a:solidFill>
                  <a:srgbClr val="0C5326"/>
                </a:solidFill>
              </a:rPr>
              <a:t>“</a:t>
            </a:r>
            <a:r>
              <a:rPr lang="pt-BR" sz="3200" i="1" dirty="0">
                <a:solidFill>
                  <a:srgbClr val="FF0000"/>
                </a:solidFill>
              </a:rPr>
              <a:t>GOF</a:t>
            </a:r>
            <a:r>
              <a:rPr lang="pt-BR" sz="3200" b="1" dirty="0">
                <a:solidFill>
                  <a:srgbClr val="0C5326"/>
                </a:solidFill>
              </a:rPr>
              <a:t>”</a:t>
            </a:r>
          </a:p>
          <a:p>
            <a:pPr algn="ctr"/>
            <a:endParaRPr lang="pt-BR" sz="3200" b="1" dirty="0">
              <a:solidFill>
                <a:srgbClr val="0C5326"/>
              </a:solidFill>
            </a:endParaRPr>
          </a:p>
          <a:p>
            <a:pPr algn="ctr"/>
            <a:r>
              <a:rPr lang="pt-BR" sz="2800" b="1" dirty="0">
                <a:solidFill>
                  <a:srgbClr val="0C5326"/>
                </a:solidFill>
              </a:rPr>
              <a:t>3 categorias:</a:t>
            </a:r>
          </a:p>
          <a:p>
            <a:pPr algn="ctr"/>
            <a:endParaRPr lang="pt-BR" sz="2800" b="1" dirty="0">
              <a:solidFill>
                <a:srgbClr val="0C53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err="1">
                <a:solidFill>
                  <a:srgbClr val="0C5326"/>
                </a:solidFill>
              </a:rPr>
              <a:t>Criacional</a:t>
            </a:r>
            <a:endParaRPr lang="pt-BR" sz="2000" b="1" dirty="0">
              <a:solidFill>
                <a:srgbClr val="0C53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C5326"/>
                </a:solidFill>
              </a:rPr>
              <a:t>Estrutural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C5326"/>
                </a:solidFill>
              </a:rPr>
              <a:t>Comportamental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E6B8BBA-DD6F-6C43-9E6E-5E0CED6BE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074" y="0"/>
            <a:ext cx="4426312" cy="498186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DFBD5FB-363F-454A-936C-E111D5D6B40D}"/>
              </a:ext>
            </a:extLst>
          </p:cNvPr>
          <p:cNvCxnSpPr>
            <a:cxnSpLocks/>
          </p:cNvCxnSpPr>
          <p:nvPr/>
        </p:nvCxnSpPr>
        <p:spPr>
          <a:xfrm>
            <a:off x="690063" y="3381306"/>
            <a:ext cx="3486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FF217CD-D317-7240-AD59-97A83493C45D}"/>
              </a:ext>
            </a:extLst>
          </p:cNvPr>
          <p:cNvCxnSpPr>
            <a:cxnSpLocks/>
          </p:cNvCxnSpPr>
          <p:nvPr/>
        </p:nvCxnSpPr>
        <p:spPr>
          <a:xfrm>
            <a:off x="690063" y="4428371"/>
            <a:ext cx="3486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FABD4E2-FA21-4D4E-A576-369AFC544D84}"/>
              </a:ext>
            </a:extLst>
          </p:cNvPr>
          <p:cNvCxnSpPr>
            <a:cxnSpLocks/>
          </p:cNvCxnSpPr>
          <p:nvPr/>
        </p:nvCxnSpPr>
        <p:spPr>
          <a:xfrm>
            <a:off x="690063" y="1375985"/>
            <a:ext cx="3486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5F872D-333E-9543-9B95-5C67284AFCC8}"/>
              </a:ext>
            </a:extLst>
          </p:cNvPr>
          <p:cNvCxnSpPr/>
          <p:nvPr/>
        </p:nvCxnSpPr>
        <p:spPr>
          <a:xfrm>
            <a:off x="5216685" y="2184035"/>
            <a:ext cx="39273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8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1267998" y="89577"/>
            <a:ext cx="6147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O que veremos nesse Módulo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3EAAEF-FF51-094B-A62D-DB336C4ABC9F}"/>
              </a:ext>
            </a:extLst>
          </p:cNvPr>
          <p:cNvSpPr txBox="1"/>
          <p:nvPr/>
        </p:nvSpPr>
        <p:spPr>
          <a:xfrm>
            <a:off x="972549" y="1901967"/>
            <a:ext cx="28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* </a:t>
            </a:r>
            <a:r>
              <a:rPr lang="pt-BR" sz="3200" b="1" i="1" dirty="0" err="1">
                <a:solidFill>
                  <a:srgbClr val="0C5326"/>
                </a:solidFill>
              </a:rPr>
              <a:t>Adapter</a:t>
            </a:r>
            <a:endParaRPr lang="pt-BR" sz="3200" b="1" i="1" dirty="0">
              <a:solidFill>
                <a:srgbClr val="0C5326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F3D951-0EB4-5443-A268-2D4E8C6C1F58}"/>
              </a:ext>
            </a:extLst>
          </p:cNvPr>
          <p:cNvSpPr txBox="1"/>
          <p:nvPr/>
        </p:nvSpPr>
        <p:spPr>
          <a:xfrm>
            <a:off x="1174874" y="2825784"/>
            <a:ext cx="243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dirty="0">
                <a:solidFill>
                  <a:srgbClr val="0C5326"/>
                </a:solidFill>
              </a:rPr>
              <a:t>* </a:t>
            </a:r>
            <a:r>
              <a:rPr lang="pt-BR" sz="3200" b="1" i="1" dirty="0" err="1">
                <a:solidFill>
                  <a:srgbClr val="0C5326"/>
                </a:solidFill>
              </a:rPr>
              <a:t>Iterator</a:t>
            </a:r>
            <a:endParaRPr lang="pt-BR" sz="3200" b="1" i="1" dirty="0">
              <a:solidFill>
                <a:srgbClr val="0C5326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42AB0A-454C-8D40-9745-C970D3FAEBBB}"/>
              </a:ext>
            </a:extLst>
          </p:cNvPr>
          <p:cNvSpPr txBox="1"/>
          <p:nvPr/>
        </p:nvSpPr>
        <p:spPr>
          <a:xfrm>
            <a:off x="972549" y="3843824"/>
            <a:ext cx="3269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dirty="0">
                <a:solidFill>
                  <a:srgbClr val="0C5326"/>
                </a:solidFill>
              </a:rPr>
              <a:t>* </a:t>
            </a:r>
            <a:r>
              <a:rPr lang="pt-BR" sz="3200" b="1" i="1" dirty="0" err="1">
                <a:solidFill>
                  <a:srgbClr val="0C5326"/>
                </a:solidFill>
              </a:rPr>
              <a:t>Strategy</a:t>
            </a:r>
            <a:endParaRPr lang="pt-BR" sz="3200" b="1" i="1" dirty="0">
              <a:solidFill>
                <a:srgbClr val="0C5326"/>
              </a:solidFill>
            </a:endParaRPr>
          </a:p>
        </p:txBody>
      </p:sp>
      <p:pic>
        <p:nvPicPr>
          <p:cNvPr id="5122" name="Picture 2" descr="Zahl - Nummer - Number 3 | 36 days of type, Letters and numbers,  Illustration">
            <a:extLst>
              <a:ext uri="{FF2B5EF4-FFF2-40B4-BE49-F238E27FC236}">
                <a16:creationId xmlns:a16="http://schemas.microsoft.com/office/drawing/2014/main" id="{E817CD47-C62E-7B42-907B-557D3810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67" y="2078389"/>
            <a:ext cx="3007981" cy="22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20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519137" y="254910"/>
            <a:ext cx="363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Não roda vídeo...</a:t>
            </a:r>
          </a:p>
        </p:txBody>
      </p:sp>
      <p:pic>
        <p:nvPicPr>
          <p:cNvPr id="1026" name="Picture 2" descr="How to Download Install VLC Media Player for Mac - YouTube">
            <a:extLst>
              <a:ext uri="{FF2B5EF4-FFF2-40B4-BE49-F238E27FC236}">
                <a16:creationId xmlns:a16="http://schemas.microsoft.com/office/drawing/2014/main" id="{F9D9ECC2-5D32-CC4B-90D1-BCD684C7D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56" y="1603362"/>
            <a:ext cx="4676524" cy="26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ves - Todos Choram que nem Chiquinha on Make a GIF">
            <a:extLst>
              <a:ext uri="{FF2B5EF4-FFF2-40B4-BE49-F238E27FC236}">
                <a16:creationId xmlns:a16="http://schemas.microsoft.com/office/drawing/2014/main" id="{A35EFD05-63F8-F74F-8366-49D6B976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7" y="1651463"/>
            <a:ext cx="3221963" cy="24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2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562691" y="180648"/>
            <a:ext cx="533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A realidade diagrama...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4F60B65-60C9-7144-8B33-76051CD2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74" y="1754583"/>
            <a:ext cx="5409697" cy="27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5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404808" y="200353"/>
            <a:ext cx="3614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C5326"/>
                </a:solidFill>
              </a:rPr>
              <a:t>O desejo...</a:t>
            </a:r>
          </a:p>
        </p:txBody>
      </p:sp>
      <p:pic>
        <p:nvPicPr>
          <p:cNvPr id="5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6A037784-580C-E14E-AC6B-B9090D3A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03" y="1361550"/>
            <a:ext cx="7361843" cy="3348414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A12DEF8-AFFD-7D42-949A-FD24F768A4E1}"/>
              </a:ext>
            </a:extLst>
          </p:cNvPr>
          <p:cNvCxnSpPr/>
          <p:nvPr/>
        </p:nvCxnSpPr>
        <p:spPr>
          <a:xfrm>
            <a:off x="5512714" y="453911"/>
            <a:ext cx="0" cy="4532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9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84A86-2890-CC47-B4F7-42460E7DF5FA}"/>
              </a:ext>
            </a:extLst>
          </p:cNvPr>
          <p:cNvSpPr txBox="1"/>
          <p:nvPr/>
        </p:nvSpPr>
        <p:spPr>
          <a:xfrm>
            <a:off x="542955" y="134873"/>
            <a:ext cx="208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0C5326"/>
                </a:solidFill>
              </a:rPr>
              <a:t>Iterator</a:t>
            </a:r>
            <a:endParaRPr lang="pt-BR" sz="3200" b="1" dirty="0">
              <a:solidFill>
                <a:srgbClr val="0C5326"/>
              </a:solidFill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E05863-2EF4-B441-8EF9-23CC2B2E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428590"/>
            <a:ext cx="6108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74162"/>
      </p:ext>
    </p:extLst>
  </p:cSld>
  <p:clrMapOvr>
    <a:masterClrMapping/>
  </p:clrMapOvr>
</p:sld>
</file>

<file path=ppt/theme/theme1.xml><?xml version="1.0" encoding="utf-8"?>
<a:theme xmlns:a="http://schemas.openxmlformats.org/drawingml/2006/main" name="Trybe_Uplif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83</Words>
  <Application>Microsoft Macintosh PowerPoint</Application>
  <PresentationFormat>Apresentação na tela (16:9)</PresentationFormat>
  <Paragraphs>41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Verdana</vt:lpstr>
      <vt:lpstr>Roboto Condensed</vt:lpstr>
      <vt:lpstr>Roboto</vt:lpstr>
      <vt:lpstr>Trybe_Uplift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Cristiano da Silva Benites</cp:lastModifiedBy>
  <cp:revision>75</cp:revision>
  <dcterms:modified xsi:type="dcterms:W3CDTF">2021-09-29T21:14:01Z</dcterms:modified>
</cp:coreProperties>
</file>